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3" r:id="rId5"/>
    <p:sldId id="264" r:id="rId6"/>
    <p:sldId id="258" r:id="rId7"/>
    <p:sldId id="259" r:id="rId8"/>
    <p:sldId id="260" r:id="rId9"/>
    <p:sldId id="261" r:id="rId10"/>
    <p:sldId id="266" r:id="rId11"/>
    <p:sldId id="267" r:id="rId12"/>
    <p:sldId id="262" r:id="rId13"/>
    <p:sldId id="268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8" d="100"/>
          <a:sy n="108" d="100"/>
        </p:scale>
        <p:origin x="-1704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2014-02-24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2014-02-24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2014-02-24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2014-02-24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2014-02-24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2014-02-24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2014-02-24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2014-02-24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2014-02-24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2014-02-24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2014-02-24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2014-02-24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heasarc.gsfc.nasa.gov/docs/cosmic/nearest_star_info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www.definity-systems.net/~apw/astro/galaxies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definity-systems.net/~apw/astro/galaxies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sz="2800" dirty="0" smtClean="0"/>
              <a:t>RESOURCEs &amp; Environment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4400" dirty="0" smtClean="0"/>
              <a:t>Ch. 1. planet earth</a:t>
            </a:r>
            <a:endParaRPr lang="ko-KR" altLang="en-US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410394"/>
            <a:ext cx="47625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6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447" y="548680"/>
            <a:ext cx="2867025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835696" y="5733256"/>
            <a:ext cx="5814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 Absorption lines in the optical spectrum of a </a:t>
            </a:r>
            <a:r>
              <a:rPr lang="en-US" altLang="ko-KR" sz="1200" dirty="0" err="1"/>
              <a:t>supercluster</a:t>
            </a:r>
            <a:r>
              <a:rPr lang="en-US" altLang="ko-KR" sz="1200" dirty="0"/>
              <a:t> of distant galaxies (BAS11) (right), as compared to those in the optical spectrum of the Sun (left). Arrows indicating Redshift.</a:t>
            </a:r>
            <a:endParaRPr lang="ko-KR" altLang="en-US" sz="1200" dirty="0"/>
          </a:p>
        </p:txBody>
      </p:sp>
      <p:sp>
        <p:nvSpPr>
          <p:cNvPr id="5" name="직사각형 4"/>
          <p:cNvSpPr/>
          <p:nvPr/>
        </p:nvSpPr>
        <p:spPr>
          <a:xfrm>
            <a:off x="1979712" y="18864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http://en.wikipedia.org/wiki/File:Redshift.png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346531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523" y="404664"/>
            <a:ext cx="59055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2272644" y="602128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http://map.gsfc.nasa.gov/universe/bb_tests_cmb.html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269156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7625"/>
            <a:ext cx="7315200" cy="676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44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82019"/>
            <a:ext cx="8979556" cy="3964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043608" y="5517232"/>
            <a:ext cx="55446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http://www.jpl.nasa.gov/spaceimages/wallpaper.php?id=PIA16876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2834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1-1. Origin of the universe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sz="2800" dirty="0" smtClean="0"/>
              <a:t>Universe?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0000FF"/>
                </a:solidFill>
              </a:rPr>
              <a:t>Star</a:t>
            </a:r>
            <a:r>
              <a:rPr lang="ko-KR" altLang="en-US" dirty="0" smtClean="0"/>
              <a:t> </a:t>
            </a:r>
            <a:r>
              <a:rPr lang="en-US" altLang="ko-KR" dirty="0" smtClean="0"/>
              <a:t>+ Planets</a:t>
            </a:r>
            <a:r>
              <a:rPr lang="ko-KR" altLang="en-US" dirty="0" smtClean="0"/>
              <a:t> </a:t>
            </a:r>
            <a:r>
              <a:rPr lang="en-US" altLang="ko-KR" dirty="0" smtClean="0"/>
              <a:t>+ Satellites</a:t>
            </a:r>
            <a:r>
              <a:rPr lang="ko-KR" altLang="en-US" dirty="0" smtClean="0"/>
              <a:t> </a:t>
            </a:r>
            <a:r>
              <a:rPr lang="en-US" altLang="ko-KR" dirty="0" smtClean="0"/>
              <a:t>+ Comets</a:t>
            </a:r>
            <a:r>
              <a:rPr lang="ko-KR" altLang="en-US" dirty="0" smtClean="0"/>
              <a:t> </a:t>
            </a:r>
            <a:r>
              <a:rPr lang="en-US" altLang="ko-KR" dirty="0" smtClean="0"/>
              <a:t>+ (Asteroids) + </a:t>
            </a:r>
            <a:r>
              <a:rPr lang="en-US" altLang="ko-KR" dirty="0"/>
              <a:t>M</a:t>
            </a:r>
            <a:r>
              <a:rPr lang="en-US" altLang="ko-KR" dirty="0" smtClean="0"/>
              <a:t>eteorites</a:t>
            </a:r>
            <a:r>
              <a:rPr lang="ko-KR" altLang="en-US" dirty="0" smtClean="0"/>
              <a:t> </a:t>
            </a:r>
            <a:r>
              <a:rPr lang="en-US" altLang="ko-KR" dirty="0" smtClean="0"/>
              <a:t>+ Dusts</a:t>
            </a:r>
            <a:r>
              <a:rPr lang="ko-KR" altLang="en-US" dirty="0" smtClean="0"/>
              <a:t> </a:t>
            </a:r>
            <a:r>
              <a:rPr lang="en-US" altLang="ko-KR" dirty="0" smtClean="0"/>
              <a:t>+ Gases . . .</a:t>
            </a:r>
            <a:r>
              <a:rPr lang="ko-KR" altLang="en-US" dirty="0" smtClean="0"/>
              <a:t>  </a:t>
            </a:r>
            <a:endParaRPr lang="en-US" altLang="ko-KR" dirty="0" smtClean="0"/>
          </a:p>
          <a:p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en-US" altLang="ko-KR" sz="2400" dirty="0">
                <a:sym typeface="Wingdings" pitchFamily="2" charset="2"/>
              </a:rPr>
              <a:t>S</a:t>
            </a:r>
            <a:r>
              <a:rPr lang="en-US" altLang="ko-KR" sz="2400" dirty="0" smtClean="0">
                <a:sym typeface="Wingdings" pitchFamily="2" charset="2"/>
              </a:rPr>
              <a:t>tar system</a:t>
            </a:r>
          </a:p>
          <a:p>
            <a:endParaRPr lang="en-US" altLang="ko-KR" dirty="0" smtClean="0">
              <a:sym typeface="Wingdings" pitchFamily="2" charset="2"/>
            </a:endParaRPr>
          </a:p>
          <a:p>
            <a:r>
              <a:rPr lang="en-US" altLang="ko-KR" dirty="0" smtClean="0">
                <a:sym typeface="Wingdings" pitchFamily="2" charset="2"/>
              </a:rPr>
              <a:t>Star system</a:t>
            </a:r>
            <a:r>
              <a:rPr lang="ko-KR" altLang="en-US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+ Star system + …</a:t>
            </a:r>
            <a:r>
              <a:rPr lang="ko-KR" altLang="en-US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en-US" altLang="ko-KR" sz="2400" dirty="0" smtClean="0">
                <a:sym typeface="Wingdings" pitchFamily="2" charset="2"/>
              </a:rPr>
              <a:t>Galaxy</a:t>
            </a:r>
            <a:endParaRPr lang="en-US" altLang="ko-KR" sz="2400" dirty="0">
              <a:sym typeface="Wingdings" pitchFamily="2" charset="2"/>
            </a:endParaRPr>
          </a:p>
          <a:p>
            <a:endParaRPr lang="en-US" altLang="ko-KR" dirty="0" smtClean="0"/>
          </a:p>
          <a:p>
            <a:r>
              <a:rPr lang="en-US" altLang="ko-KR" dirty="0" smtClean="0"/>
              <a:t>Galaxy</a:t>
            </a:r>
            <a:r>
              <a:rPr lang="ko-KR" altLang="en-US" dirty="0" smtClean="0"/>
              <a:t> </a:t>
            </a:r>
            <a:r>
              <a:rPr lang="en-US" altLang="ko-KR" dirty="0" smtClean="0"/>
              <a:t>+ Galaxy</a:t>
            </a:r>
            <a:r>
              <a:rPr lang="ko-KR" altLang="en-US" dirty="0" smtClean="0"/>
              <a:t> </a:t>
            </a:r>
            <a:r>
              <a:rPr lang="en-US" altLang="ko-KR" dirty="0" smtClean="0"/>
              <a:t>+ … </a:t>
            </a:r>
            <a:r>
              <a:rPr lang="en-US" altLang="ko-KR" dirty="0" smtClean="0">
                <a:sym typeface="Wingdings" pitchFamily="2" charset="2"/>
              </a:rPr>
              <a:t> Local group + Local group + …</a:t>
            </a:r>
            <a:r>
              <a:rPr lang="en-US" altLang="ko-KR" dirty="0" smtClean="0">
                <a:sym typeface="Wingdings" pitchFamily="2" charset="2"/>
              </a:rPr>
              <a:t></a:t>
            </a:r>
          </a:p>
          <a:p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en-US" altLang="ko-KR" sz="2400" dirty="0" smtClean="0">
                <a:sym typeface="Wingdings" pitchFamily="2" charset="2"/>
              </a:rPr>
              <a:t>Universe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36" y="495926"/>
            <a:ext cx="7620000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539552" y="5500389"/>
            <a:ext cx="81350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 Image of the night sky above </a:t>
            </a:r>
            <a:r>
              <a:rPr lang="en-US" altLang="ko-KR" sz="1200" dirty="0" err="1"/>
              <a:t>Paranal</a:t>
            </a:r>
            <a:r>
              <a:rPr lang="en-US" altLang="ko-KR" sz="1200" dirty="0"/>
              <a:t> on 21 July 2007, taken by ESO astronomer Yuri </a:t>
            </a:r>
            <a:r>
              <a:rPr lang="en-US" altLang="ko-KR" sz="1200" dirty="0" err="1"/>
              <a:t>Beletsky</a:t>
            </a:r>
            <a:r>
              <a:rPr lang="en-US" altLang="ko-KR" sz="1200" dirty="0"/>
              <a:t>. A wide band of stars and dust clouds, spanning more than 100 degrees on the sky, is seen. This is the Milky Way, the Galaxy we belong to. At the </a:t>
            </a:r>
            <a:r>
              <a:rPr lang="en-US" altLang="ko-KR" sz="1200" dirty="0" err="1"/>
              <a:t>centre</a:t>
            </a:r>
            <a:r>
              <a:rPr lang="en-US" altLang="ko-KR" sz="1200" dirty="0"/>
              <a:t> of the image, two bright objects are visible. The brightest is the planet Jupiter, while the other is the star Antares. Three of the four 8.2-m telescopes forming ESO's VLT are seen, with a laser beaming out from </a:t>
            </a:r>
            <a:r>
              <a:rPr lang="en-US" altLang="ko-KR" sz="1200" dirty="0" err="1"/>
              <a:t>Yepun</a:t>
            </a:r>
            <a:r>
              <a:rPr lang="en-US" altLang="ko-KR" sz="1200" dirty="0"/>
              <a:t>, Unit Telescope number 4. The laser points directly at the Galactic Centre. Also visible are three of the 1.8-m Auxiliary Telescopes used for interferometry. They show small light beams which are diodes located on the domes. The exposure time is 5 minutes and because the tracking was made on the stars, the telescopes are slightly blurred.</a:t>
            </a:r>
            <a:endParaRPr lang="ko-KR" altLang="en-US" sz="1200" dirty="0"/>
          </a:p>
        </p:txBody>
      </p:sp>
      <p:sp>
        <p:nvSpPr>
          <p:cNvPr id="5" name="직사각형 4"/>
          <p:cNvSpPr/>
          <p:nvPr/>
        </p:nvSpPr>
        <p:spPr>
          <a:xfrm>
            <a:off x="757436" y="21892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http://en.wikipedia.org/wiki/File:ESO-VLT-Laser-phot-33a-07.jpg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75070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Milky W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43145"/>
            <a:ext cx="6744072" cy="5058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2339752" y="5589240"/>
            <a:ext cx="609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The Universe within 50000 Light </a:t>
            </a:r>
            <a:r>
              <a:rPr lang="en-US" altLang="ko-KR" sz="1200" dirty="0" smtClean="0"/>
              <a:t>Years The </a:t>
            </a:r>
            <a:r>
              <a:rPr lang="en-US" altLang="ko-KR" sz="1200" dirty="0"/>
              <a:t>Milky Way </a:t>
            </a:r>
            <a:r>
              <a:rPr lang="en-US" altLang="ko-KR" sz="1200" dirty="0" smtClean="0"/>
              <a:t>Galaxy.</a:t>
            </a:r>
          </a:p>
          <a:p>
            <a:r>
              <a:rPr lang="en-US" altLang="ko-KR" sz="1200" dirty="0"/>
              <a:t>http://www.atlasoftheuniverse.com/galaxy.html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8304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920" y="764704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5589240"/>
            <a:ext cx="7321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More detailed map around Sun. # of stars within 5,000 </a:t>
            </a:r>
            <a:r>
              <a:rPr lang="en-US" altLang="ko-KR" dirty="0" err="1" smtClean="0"/>
              <a:t>ly</a:t>
            </a:r>
            <a:r>
              <a:rPr lang="en-US" altLang="ko-KR" dirty="0" smtClean="0"/>
              <a:t> = 600 million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9624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398662" y="5445224"/>
            <a:ext cx="69897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Alpha Centauri, the closest star to us (4.37 LY (light year) away: 1 LY = 10</a:t>
            </a:r>
            <a:r>
              <a:rPr lang="en-US" altLang="ko-KR" baseline="30000" dirty="0" smtClean="0"/>
              <a:t>13</a:t>
            </a:r>
            <a:r>
              <a:rPr lang="en-US" altLang="ko-KR" dirty="0" smtClean="0"/>
              <a:t> km)</a:t>
            </a:r>
          </a:p>
          <a:p>
            <a:r>
              <a:rPr lang="en-US" altLang="ko-KR" dirty="0" smtClean="0">
                <a:hlinkClick r:id="rId2"/>
              </a:rPr>
              <a:t>http://heasarc.gsfc.nasa.gov/docs/cosmic/nearest_star_info.html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2052" name="Picture 4" descr="http://heasarc.gsfc.nasa.gov/docs/cosmic/gifs/alph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76671"/>
            <a:ext cx="5976664" cy="4781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3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188598" y="5373216"/>
            <a:ext cx="7487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Andromeda, the closest galaxy to us (2.5 MLY away)</a:t>
            </a:r>
          </a:p>
          <a:p>
            <a:r>
              <a:rPr lang="en-US" altLang="ko-KR" dirty="0" smtClean="0">
                <a:hlinkClick r:id="rId2"/>
              </a:rPr>
              <a:t>http://www.definity-systems.net/~apw/astro/galaxies.html</a:t>
            </a:r>
            <a:endParaRPr lang="ko-KR" altLang="en-US" dirty="0"/>
          </a:p>
        </p:txBody>
      </p:sp>
      <p:pic>
        <p:nvPicPr>
          <p:cNvPr id="3076" name="Picture 4" descr="http://www.definity-systems.net/~apw/astro/images/andromeda_bi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128792" cy="487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40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043608" y="5373216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Galaxies around us. The ‘local group’. </a:t>
            </a:r>
          </a:p>
          <a:p>
            <a:r>
              <a:rPr lang="en-US" altLang="ko-KR" dirty="0" smtClean="0">
                <a:hlinkClick r:id="rId2"/>
              </a:rPr>
              <a:t>http://www.definity-systems.net/~apw/astro/galaxies.html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3876"/>
            <a:ext cx="6936432" cy="5202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846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11560" y="908720"/>
            <a:ext cx="7620000" cy="4373563"/>
          </a:xfrm>
        </p:spPr>
        <p:txBody>
          <a:bodyPr>
            <a:normAutofit/>
          </a:bodyPr>
          <a:lstStyle/>
          <a:p>
            <a:r>
              <a:rPr lang="en-US" altLang="ko-KR" sz="2800" dirty="0" smtClean="0"/>
              <a:t>Theories of the Origin of the Universe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/>
              <a:t>Stationary </a:t>
            </a:r>
            <a:r>
              <a:rPr lang="en-US" altLang="ko-KR" dirty="0" smtClean="0"/>
              <a:t>Cosmology: </a:t>
            </a:r>
            <a:r>
              <a:rPr lang="en-US" altLang="ko-KR" b="0" dirty="0" smtClean="0"/>
              <a:t>A. Einstein</a:t>
            </a:r>
            <a:endParaRPr lang="en-US" altLang="ko-KR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/>
              <a:t>Expanding Universe Theory</a:t>
            </a:r>
          </a:p>
          <a:p>
            <a:pPr marL="800100" lvl="1" indent="-342900"/>
            <a:r>
              <a:rPr lang="en-US" altLang="ko-KR" dirty="0" smtClean="0"/>
              <a:t>Steady State </a:t>
            </a:r>
            <a:r>
              <a:rPr lang="en-US" altLang="ko-KR" dirty="0" smtClean="0"/>
              <a:t>Cosmology: F. Hoyle, H. </a:t>
            </a:r>
            <a:r>
              <a:rPr lang="en-US" altLang="ko-KR" dirty="0" err="1" smtClean="0"/>
              <a:t>Bondi</a:t>
            </a:r>
            <a:r>
              <a:rPr lang="en-US" altLang="ko-KR" dirty="0" smtClean="0"/>
              <a:t>, T. Gold</a:t>
            </a:r>
            <a:endParaRPr lang="en-US" altLang="ko-KR" dirty="0" smtClean="0"/>
          </a:p>
          <a:p>
            <a:pPr marL="800100" lvl="1" indent="-342900"/>
            <a:r>
              <a:rPr lang="en-US" altLang="ko-KR" dirty="0" smtClean="0"/>
              <a:t>Big-Bang </a:t>
            </a:r>
            <a:r>
              <a:rPr lang="en-US" altLang="ko-KR" dirty="0" smtClean="0"/>
              <a:t>Theory: G. </a:t>
            </a:r>
            <a:r>
              <a:rPr lang="en-US" altLang="ko-KR" dirty="0" err="1" smtClean="0"/>
              <a:t>Gamov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sz="2800" dirty="0" smtClean="0"/>
              <a:t>Evidences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/>
              <a:t>RED </a:t>
            </a:r>
            <a:r>
              <a:rPr lang="en-US" altLang="ko-KR" dirty="0" smtClean="0"/>
              <a:t>SHIFT: </a:t>
            </a:r>
            <a:r>
              <a:rPr lang="en-US" altLang="ko-KR" b="0" dirty="0" smtClean="0"/>
              <a:t>E. Hubble</a:t>
            </a:r>
            <a:endParaRPr lang="en-US" altLang="ko-KR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/>
              <a:t>CMBR (COSMIC</a:t>
            </a:r>
            <a:r>
              <a:rPr lang="ko-KR" altLang="en-US" dirty="0" smtClean="0"/>
              <a:t> </a:t>
            </a:r>
            <a:r>
              <a:rPr lang="en-US" altLang="ko-KR" dirty="0" smtClean="0"/>
              <a:t>MICROWAVE </a:t>
            </a:r>
            <a:r>
              <a:rPr lang="en-US" altLang="ko-KR" dirty="0" smtClean="0"/>
              <a:t>BACKGROUND RADIATION</a:t>
            </a:r>
            <a:r>
              <a:rPr lang="en-US" altLang="ko-KR" dirty="0" smtClean="0"/>
              <a:t>): </a:t>
            </a:r>
            <a:r>
              <a:rPr lang="en-US" altLang="ko-KR" b="0" dirty="0" smtClean="0"/>
              <a:t>A.A. Penzias, R. </a:t>
            </a:r>
            <a:r>
              <a:rPr lang="en-US" altLang="ko-KR" b="0" dirty="0"/>
              <a:t>W</a:t>
            </a:r>
            <a:r>
              <a:rPr lang="en-US" altLang="ko-KR" b="0" dirty="0" smtClean="0"/>
              <a:t>ilson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6432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476</TotalTime>
  <Words>417</Words>
  <Application>Microsoft Office PowerPoint</Application>
  <PresentationFormat>화면 슬라이드 쇼(4:3)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필수</vt:lpstr>
      <vt:lpstr>RESOURCEs &amp; Environment Ch. 1. planet earth</vt:lpstr>
      <vt:lpstr>1-1. Origin of the universe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jyy</cp:lastModifiedBy>
  <cp:revision>15</cp:revision>
  <dcterms:created xsi:type="dcterms:W3CDTF">2013-09-03T00:41:18Z</dcterms:created>
  <dcterms:modified xsi:type="dcterms:W3CDTF">2014-02-24T09:04:57Z</dcterms:modified>
</cp:coreProperties>
</file>